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303" r:id="rId2"/>
    <p:sldId id="305" r:id="rId3"/>
    <p:sldId id="304" r:id="rId4"/>
    <p:sldId id="282" r:id="rId5"/>
    <p:sldId id="306" r:id="rId6"/>
    <p:sldId id="307" r:id="rId7"/>
    <p:sldId id="327" r:id="rId8"/>
    <p:sldId id="284" r:id="rId9"/>
    <p:sldId id="285" r:id="rId10"/>
    <p:sldId id="309" r:id="rId11"/>
    <p:sldId id="286" r:id="rId12"/>
    <p:sldId id="310" r:id="rId13"/>
    <p:sldId id="287" r:id="rId14"/>
    <p:sldId id="311" r:id="rId15"/>
    <p:sldId id="288" r:id="rId16"/>
    <p:sldId id="312" r:id="rId17"/>
    <p:sldId id="289" r:id="rId18"/>
    <p:sldId id="313" r:id="rId19"/>
    <p:sldId id="290" r:id="rId20"/>
    <p:sldId id="314" r:id="rId21"/>
    <p:sldId id="328" r:id="rId22"/>
    <p:sldId id="291" r:id="rId23"/>
    <p:sldId id="315" r:id="rId24"/>
    <p:sldId id="294" r:id="rId25"/>
    <p:sldId id="329" r:id="rId26"/>
    <p:sldId id="316" r:id="rId27"/>
    <p:sldId id="295" r:id="rId28"/>
    <p:sldId id="317" r:id="rId29"/>
    <p:sldId id="296" r:id="rId30"/>
    <p:sldId id="318" r:id="rId31"/>
    <p:sldId id="297" r:id="rId32"/>
    <p:sldId id="298" r:id="rId33"/>
    <p:sldId id="319" r:id="rId34"/>
    <p:sldId id="299" r:id="rId35"/>
    <p:sldId id="330" r:id="rId36"/>
    <p:sldId id="331" r:id="rId37"/>
    <p:sldId id="320" r:id="rId38"/>
    <p:sldId id="302" r:id="rId39"/>
    <p:sldId id="322" r:id="rId40"/>
    <p:sldId id="323" r:id="rId41"/>
    <p:sldId id="321" r:id="rId4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0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10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60" autoAdjust="0"/>
    <p:restoredTop sz="94364" autoAdjust="0"/>
  </p:normalViewPr>
  <p:slideViewPr>
    <p:cSldViewPr>
      <p:cViewPr varScale="1">
        <p:scale>
          <a:sx n="104" d="100"/>
          <a:sy n="104" d="100"/>
        </p:scale>
        <p:origin x="948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94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6.xml"/><Relationship Id="rId13" Type="http://schemas.openxmlformats.org/officeDocument/2006/relationships/slide" Target="slides/slide28.xml"/><Relationship Id="rId3" Type="http://schemas.openxmlformats.org/officeDocument/2006/relationships/slide" Target="slides/slide5.xml"/><Relationship Id="rId7" Type="http://schemas.openxmlformats.org/officeDocument/2006/relationships/slide" Target="slides/slide14.xml"/><Relationship Id="rId12" Type="http://schemas.openxmlformats.org/officeDocument/2006/relationships/slide" Target="slides/slide26.xml"/><Relationship Id="rId17" Type="http://schemas.openxmlformats.org/officeDocument/2006/relationships/slide" Target="slides/slide41.xml"/><Relationship Id="rId2" Type="http://schemas.openxmlformats.org/officeDocument/2006/relationships/slide" Target="slides/slide3.xml"/><Relationship Id="rId16" Type="http://schemas.openxmlformats.org/officeDocument/2006/relationships/slide" Target="slides/slide37.xml"/><Relationship Id="rId1" Type="http://schemas.openxmlformats.org/officeDocument/2006/relationships/slide" Target="slides/slide2.xml"/><Relationship Id="rId6" Type="http://schemas.openxmlformats.org/officeDocument/2006/relationships/slide" Target="slides/slide12.xml"/><Relationship Id="rId11" Type="http://schemas.openxmlformats.org/officeDocument/2006/relationships/slide" Target="slides/slide23.xml"/><Relationship Id="rId5" Type="http://schemas.openxmlformats.org/officeDocument/2006/relationships/slide" Target="slides/slide10.xml"/><Relationship Id="rId15" Type="http://schemas.openxmlformats.org/officeDocument/2006/relationships/slide" Target="slides/slide33.xml"/><Relationship Id="rId10" Type="http://schemas.openxmlformats.org/officeDocument/2006/relationships/slide" Target="slides/slide20.xml"/><Relationship Id="rId4" Type="http://schemas.openxmlformats.org/officeDocument/2006/relationships/slide" Target="slides/slide6.xml"/><Relationship Id="rId9" Type="http://schemas.openxmlformats.org/officeDocument/2006/relationships/slide" Target="slides/slide18.xml"/><Relationship Id="rId14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zh-CN" altLang="zh-CN"/>
          </a:p>
        </p:txBody>
      </p:sp>
      <p:sp>
        <p:nvSpPr>
          <p:cNvPr id="808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zh-CN" altLang="zh-CN"/>
          </a:p>
        </p:txBody>
      </p:sp>
      <p:sp>
        <p:nvSpPr>
          <p:cNvPr id="809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zh-CN" altLang="zh-CN"/>
          </a:p>
        </p:txBody>
      </p:sp>
      <p:sp>
        <p:nvSpPr>
          <p:cNvPr id="809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18A873CD-9831-4FB7-A6B9-9FBFED92F6D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82052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45" units="1/cm"/>
          <inkml:channelProperty channel="Y" name="resolution" value="45" units="1/cm"/>
        </inkml:channelProperties>
      </inkml:inkSource>
      <inkml:timestamp xml:id="ts0" timeString="2021-10-16T15:32:47.984"/>
    </inkml:context>
    <inkml:brush xml:id="br0">
      <inkml:brushProperty name="width" value="0.03528" units="cm"/>
      <inkml:brushProperty name="height" value="0.03528" units="cm"/>
      <inkml:brushProperty name="color" value="#FFFF00"/>
      <inkml:brushProperty name="fitToCurve" value="1"/>
      <inkml:brushProperty name="ignorePressure" value="1"/>
    </inkml:brush>
  </inkml:definitions>
  <inkml:trace contextRef="#ctx0" brushRef="#br0">181 1809,'-21'-21,"21"0,0 21,0-21,-20 0,20 0,0 21,0-21,-21 0,0-20,21 41,0-21,-21 0,21 0,0 0,-21-21,21 42,0-21,0 0,-21-20,0 20,21 21,0-21,0 0,0 21,0-21,0 0,0 0,0 21,0-21,0 1,0 20,0-42,0 21,0 0,0 21,0-21,0-21,0 42,0-21,0-20,0 20,0 0,0 21,0-21,21 0,-21 0,21-21,0 22,-21-1,21 0,0 21,-21-42,21 21,-21 0,0 0,0-21,20 22,-20-1,21 0,0-21,-21 42,21-21,0-21,-21 21,21 1,0-1,-21 0,21 0,-21 0,21 0,0 21,-21-21,21 0,-21 0,21 1,0-1,-21 21,21-21,-21 21,42-21,-42 0,21 21,-21-21,21 21,20-21,-41 21,42-21,0-20,-21 41,21-21,-42 21,42-21,-21 0,-21 21,21 0,0-21,0 21,-21 0,21 0,0 0,0 0,-21 0,21 0,-21 0,21 0,-21 0,20 0,-20 0,21 0,0 0,21 0,0 0,-42 0,42 0,-21 0,21 0,-21 21,21 0,21-21,-22 21,-20 0,21-21,21 20,-42 1,0 0,0 0,0 0,21-21,0 21,-21 0,0-21,41 0,-20 21,-21 0,21-21,0 41,-42-41,21 21,0 0,21-21,-42 21,21 0,-21 0,21-21,0 21,-21 0,0-1,0 22,0-42,0 42,21-21,-21-21,0 21,0 21,0-42,0 41,0-20,0-21,0 42,0 0,0-21,0 0,0 20,21-20,-21 0,0 0,0 0,0 0,0 0,0 0,0 0,0-21,0 41,0-20,0-21,0 42,0-21,0-21,0 42,0-21,0-1,0 22,-21 0,21-42,0 42,0-21,-21 20,21-20,-21 21,0-21,21 0,0 0,-21 0,0 20,21-20,-21 0,21 0,-21 0,0-21,21 21,0 0,-21 21,0-1,21-41,-21 42,0-21,21 0,-21-21,0 21,0 21,21-42,-41 20,20 1,0 0,-21 0,21-21,-21 42,0-21,0-21,0 21,21-21,-63 0,64 0,-22 0,21 21,-21-21,0 0,0 20,21 1,0-21,0 21,0-21,21 0,-42 0,21 0,0 0,1 0,20 0,-42 0,42 0,-21 0,21 0,-21 0,21 0,-21 0,0 0,21 0,-21 0,0 0,0 0,0 0,-21 0,21 0,0 0,-21 0,42 0,-21 0,0 0,21 0,-20 0,-1 0,21 0,-21 0,21 0,-21 0,21 0,-21-21,0 0,21 21,-21-20,21-1,-21 21,21-21,-21 0,0 0,21 0,0 0,-21 0,21 0,0 1,0 20,-21-21,21 0,0 21,0-21,0 21,0-21,0 21,-21-42,0 21,21 0,0 1,0-1,0 0,0 21,0-21,0 21,0-21,-21 21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440" units="cm"/>
          <inkml:channel name="Y" type="integer" max="900" units="cm"/>
        </inkml:traceFormat>
        <inkml:channelProperties>
          <inkml:channelProperty channel="X" name="resolution" value="45" units="1/cm"/>
          <inkml:channelProperty channel="Y" name="resolution" value="45" units="1/cm"/>
        </inkml:channelProperties>
      </inkml:inkSource>
      <inkml:timestamp xml:id="ts0" timeString="2021-10-16T15:32:52.984"/>
    </inkml:context>
    <inkml:brush xml:id="br0">
      <inkml:brushProperty name="width" value="0.03528" units="cm"/>
      <inkml:brushProperty name="height" value="0.03528" units="cm"/>
      <inkml:brushProperty name="color" value="#FFFF00"/>
      <inkml:brushProperty name="fitToCurve" value="1"/>
      <inkml:brushProperty name="ignorePressure" value="1"/>
    </inkml:brush>
  </inkml:definitions>
  <inkml:trace contextRef="#ctx0" brushRef="#br0">1 2004,'0'-21,"0"21,0-21,0 0,0 0,0 21,0-21,0 0,0 0,0 0,0 0,0 0,0 0,0 0,0 0,0 0,0 0,0-21,0 21,0 0,0-21,0 42,0-21,0-21,0 42,0-21,0-21,0 42,0-21,0-21,0 21,0 0,0-21,0 21,0 0,0 0,0-21,0 21,0 0,0-21,21 21,-21 0,0 0,0 0,0-21,21 21,0-21,-21 21,21 0,0-21,0 0,0 21,-21-21,21 21,21-21,-42 42,21-21,0-21,21 21,-42-21,42 0,-21 21,0-1,0 1,0-21,21 21,-21 0,21-21,-21 21,21-21,0 42,-21-42,21 21,-21 0,0 0,0 21,0-21,0 21,-21-21,42 0,0 21,-42-21,21 0,0 21,0-21,0 21,-21 0,21 0,0 0,-21 0,21 0,-21 0,21 0,0 0,0 0,0 0,-21 0,42 0,-21 0,0 0,0 0,-21 0,21 0,0 0,0 0,0 0,-21 21,42-21,-42 21,21-21,0 21,21 0,-21-21,-21 21,42 0,-42-21,21 21,-21 0,21 0,0-21,0 21,-21 0,21 0,0 0,-21 0,21 0,-21 0,0-21,0 42,0-21,0 21,21 1,0-22,-21 0,0 21,0-21,0 0,0 0,0 21,0-42,0 42,0-42,0 42,21-21,-21-21,0 21,0 0,0 0,0 21,0-21,0-21,0 42,0-42,0 21,0 0,0 0,0 0,0-21,0 42,0-21,0-21,0 42,0-21,0 0,0 0,0-21,0 21,0-21,0 42,0-42,0 21,0-21,0 42,0-21,0-21,0 42,-21 0,0 0,21-21,0 21,-21 0,21-42,-21 42,0 0,21-42,0 21,0 0,-21 21,21-42,0 21,0 0,-21 0,0 0,0 21,21-21,-21 0,21 21,-21-21,0-21,21 42,-21-42,21 21,-42-21,42 42,-21-42,21 21,-42 0,42-21,-21 21,0-21,0 21,0 0,0 0,0 0,0-21,0 21,0-21,0 21,21 0,-21-21,21 0,-42 0,21 21,0-21,0 21,0 0,-21-21,21 21,-21 0,21-21,0 21,0-21,21 0,-21 0,0 0,0 0,0 0,21 0,-21 0,0 0,21 0,-21 0,21 0,-21 0,-21 0,42 0,-21 0,0 0,0 0,21 0,-21 0,0 0,0 0,21 0,-21 0,21 0,-21 0,21 0,-21 0,0 0,0 0,21 0,-42-21,42 0,-21 21,21 0,-21 0,21-21,-21 0,0 21,21-21,-21 0,21 21,0-21,-21-21,21 42,0-21,-21 0,21 0,0 21,-21-42,0 42,21-21,0 21,0-21,-21 0,21 0,0 21,-21-21,21 0,0 0,0 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zh-CN" altLang="zh-CN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endParaRPr lang="zh-CN" altLang="zh-CN"/>
          </a:p>
        </p:txBody>
      </p:sp>
      <p:sp>
        <p:nvSpPr>
          <p:cNvPr id="2458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" charset="0"/>
              </a:defRPr>
            </a:lvl1pPr>
          </a:lstStyle>
          <a:p>
            <a:endParaRPr lang="zh-CN" altLang="zh-CN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" charset="0"/>
              </a:defRPr>
            </a:lvl1pPr>
          </a:lstStyle>
          <a:p>
            <a:fld id="{CDA97A9B-64DC-4ED3-9513-9C641A4E28F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723977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ＭＳ Ｐゴシック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B88DBC4-85E4-4C5A-A176-E09B3ECCAA3B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sv-SE" altLang="zh-CN"/>
          </a:p>
        </p:txBody>
      </p:sp>
    </p:spTree>
    <p:extLst>
      <p:ext uri="{BB962C8B-B14F-4D97-AF65-F5344CB8AC3E}">
        <p14:creationId xmlns:p14="http://schemas.microsoft.com/office/powerpoint/2010/main" val="27065921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4078FAB-BFC0-4FD7-8A82-721BEDAC64E4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531157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A727BC9-02C8-487A-B20F-6174C98E37D3}" type="slidenum">
              <a:rPr lang="en-US" altLang="zh-CN"/>
              <a:pPr/>
              <a:t>13</a:t>
            </a:fld>
            <a:endParaRPr lang="en-US" altLang="zh-CN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317990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61C0EB-8100-4485-B593-41D2DA0B80B9}" type="slidenum">
              <a:rPr lang="en-US" altLang="zh-CN"/>
              <a:pPr/>
              <a:t>15</a:t>
            </a:fld>
            <a:endParaRPr lang="en-US" altLang="zh-CN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35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C80323-0BD2-4D46-BA53-E7F52D4ED35D}" type="slidenum">
              <a:rPr lang="en-US" altLang="zh-CN"/>
              <a:pPr/>
              <a:t>17</a:t>
            </a:fld>
            <a:endParaRPr lang="en-US" altLang="zh-CN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739636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91C484-E773-4588-B52A-C3622E82A3B0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497544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72AE84E-D8E7-45DD-B01D-181A18059290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879846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8DD2B4-8E7E-4E21-839B-2B69FB48206B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229616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9DDC761-CE51-4746-9437-B21F7D8747C5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140080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ACAAA60-2BE8-4309-BEF0-5124E430CDBB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92371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9823197-5A52-49C9-B821-C86B4B872F7A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0708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7FFB107-48EE-48C0-8945-F3997BFC664D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595181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ABD1071-A663-4246-9D19-EFB517F02EFD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80219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3D4DAC4-69D7-45C1-B35E-ACA4675CC9B5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2198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DAE389B-5EFD-4753-812D-5E53B49EF020}" type="slidenum">
              <a:rPr lang="en-US" altLang="zh-CN"/>
              <a:pPr/>
              <a:t>4</a:t>
            </a:fld>
            <a:endParaRPr lang="en-US" altLang="zh-CN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45420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9774F69-F9CD-4E9E-8ABB-0A5D715AC257}" type="slidenum">
              <a:rPr lang="en-US" altLang="zh-CN"/>
              <a:pPr/>
              <a:t>8</a:t>
            </a:fld>
            <a:endParaRPr lang="en-US" altLang="zh-CN"/>
          </a:p>
        </p:txBody>
      </p:sp>
      <p:sp>
        <p:nvSpPr>
          <p:cNvPr id="286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8676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044754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BDDE051-F224-435B-8D3C-E81DCDEF8F67}" type="slidenum">
              <a:rPr lang="en-US" altLang="zh-CN"/>
              <a:pPr/>
              <a:t>9</a:t>
            </a:fld>
            <a:endParaRPr lang="en-US" altLang="zh-CN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331449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2B9DE93-D435-4B37-8BA4-4564F45381D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25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844D60-FEFB-44D1-BEA0-1126473F9DF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C5A73E5-CC2B-46B3-BA83-79D19A7BE1B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C68CA8E-6698-473B-A82B-91050A1F0BCD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08569D5-28F4-4931-9E21-D5089C1F72B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F6F4BC0-9AB6-42BA-8DCC-F200357D06D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1E852E-5149-424C-ABC7-F19DF19E21B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FF527E-4D0A-47EF-91BC-0072BB7D215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567D01-D536-4311-93B5-4E11DCF63EC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E3BDEFC-42D5-4872-ADB9-19D19663C85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08AB50-B95E-456A-B912-8CDC49A3BFD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45EC015-9B45-4289-A91B-087CAEE4336E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Times" charset="0"/>
              </a:defRPr>
            </a:lvl1pPr>
          </a:lstStyle>
          <a:p>
            <a:endParaRPr lang="zh-CN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Times" charset="0"/>
              </a:defRPr>
            </a:lvl1pPr>
          </a:lstStyle>
          <a:p>
            <a:endParaRPr lang="zh-CN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Times" charset="0"/>
              </a:defRPr>
            </a:lvl1pPr>
          </a:lstStyle>
          <a:p>
            <a:fld id="{4C0D0FBF-8F9A-42D9-BFC6-FFC2DD2F6C1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  <a:ea typeface="ＭＳ Ｐゴシック" charset="-128"/>
          <a:cs typeface="ＭＳ Ｐゴシック" charset="-128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17.emf"/><Relationship Id="rId4" Type="http://schemas.openxmlformats.org/officeDocument/2006/relationships/customXml" Target="../ink/ink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tif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pic/%E7%BD%97%E4%BC%AF%E6%B4%A5%E6%96%AF%E5%9F%BA%E5%AE%9A%E7%90%86/5070587/0/774855362627f9e0a2cc2b63?fr=lemma&amp;ct=single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3"/>
          <p:cNvSpPr>
            <a:spLocks noGrp="1" noChangeArrowheads="1"/>
          </p:cNvSpPr>
          <p:nvPr/>
        </p:nvSpPr>
        <p:spPr bwMode="auto">
          <a:xfrm>
            <a:off x="0" y="1295400"/>
            <a:ext cx="91440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/>
            <a:r>
              <a:rPr lang="zh-CN" altLang="en-US" sz="4800" b="1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第五章</a:t>
            </a:r>
            <a:endParaRPr lang="en-US" altLang="zh-CN" sz="4800" b="1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algn="ctr"/>
            <a:endParaRPr lang="en-US" altLang="zh-CN" sz="4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algn="ctr"/>
            <a:r>
              <a:rPr lang="zh-CN" altLang="en-US" sz="4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国家间的劳动力与资本流动</a:t>
            </a:r>
            <a:endParaRPr lang="en-US" altLang="zh-CN" sz="4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国家间的劳动力流动：移民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66738" y="828675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短期移民效应：特定要素模型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85720" y="1357313"/>
            <a:ext cx="8429684" cy="4253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移民的其他短期效应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如果工资降低，作为资本和土地收益的剩余就越多，租金就越高；</a:t>
            </a:r>
            <a:endParaRPr lang="en-US" altLang="zh-CN" sz="2000" dirty="0" smtClean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资本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和土地不变，工人增加会提高资本和土地的边际产出，造成资本和土地的要素收入提高；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2000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***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资本和土地所有者通常会支持边境开放；工会和工人则会抵制；</a:t>
            </a:r>
            <a:endParaRPr lang="en-US" altLang="zh-CN" sz="20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移民对产业产出</a:t>
            </a:r>
            <a:r>
              <a:rPr lang="zh-CN" altLang="en-US" sz="200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的</a:t>
            </a:r>
            <a:r>
              <a:rPr lang="zh-CN" altLang="en-US" sz="200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影响 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两个产业的产出都增加</a:t>
            </a:r>
            <a:endParaRPr lang="en-US" altLang="zh-CN" sz="20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源自特定要素模型的短期性质，并非总是如此</a:t>
            </a:r>
            <a:endParaRPr lang="en-US" altLang="zh-CN" sz="20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158" y="214290"/>
            <a:ext cx="8499503" cy="646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国家间的劳动力流动：移民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66738" y="828675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长期移民效应：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HO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66738" y="1357313"/>
            <a:ext cx="7705725" cy="3268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两种流动要素：资本和劳动力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两种产品：计算机和鞋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假设计算机是资本密集型产品，鞋是劳动密集型产品；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	</a:t>
            </a: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FF0000"/>
                </a:solidFill>
              </a:rPr>
              <a:t>世界价格贸易下的均衡点在</a:t>
            </a:r>
            <a:r>
              <a:rPr lang="en-US" altLang="zh-CN" sz="2000" dirty="0">
                <a:solidFill>
                  <a:srgbClr val="FF0000"/>
                </a:solidFill>
              </a:rPr>
              <a:t>A</a:t>
            </a:r>
            <a:r>
              <a:rPr lang="zh-CN" altLang="en-US" sz="2000" dirty="0">
                <a:solidFill>
                  <a:srgbClr val="FF0000"/>
                </a:solidFill>
              </a:rPr>
              <a:t>点；</a:t>
            </a:r>
            <a:endParaRPr lang="en-US" altLang="zh-CN" sz="2000" dirty="0">
              <a:solidFill>
                <a:srgbClr val="FF0000"/>
              </a:solidFill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5537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799" y="3124200"/>
            <a:ext cx="1182461" cy="838200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Feenstra2e_fig_05_06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533400"/>
            <a:ext cx="8229600" cy="535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国家间的劳动力流动：移民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33400" y="1066800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长期移民效应：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HO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33400" y="1752600"/>
            <a:ext cx="7705725" cy="21605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新的分析框架：盒形图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横轴表示劳动力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L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，纵轴表示资本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K</a:t>
            </a: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在两种产品的资本劳动比不变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生产技术不变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的情况下，鞋的曲线较计算机平坦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需要更多的横轴产品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: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劳动；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28662" y="142852"/>
            <a:ext cx="7499371" cy="60305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国家间的劳动力流动：移民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00034" y="857232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长期移民效应：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HO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85720" y="1428736"/>
            <a:ext cx="8358246" cy="497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母国劳动增加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与短期效应不同的是，由于资本也是流动的，受劳动增加的影响，资本也会从资本密集型的产业流向劳动密集型，使得两个产业的资本劳动比维持不变；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劳动密集型产业的劳动增加会超过△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L</a:t>
            </a: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可以分解成两部分： △</a:t>
            </a:r>
            <a:r>
              <a:rPr lang="en-US" altLang="zh-CN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L</a:t>
            </a:r>
            <a:r>
              <a:rPr lang="zh-CN" altLang="en-US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和从资本密集型产业流出的劳动数量；</a:t>
            </a:r>
            <a:endParaRPr lang="en-US" altLang="zh-CN" sz="1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前提假设是鞋业可以完全吸收过剩劳动</a:t>
            </a:r>
            <a:r>
              <a:rPr lang="en-US" altLang="zh-CN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鞋业市场需求旺盛；</a:t>
            </a:r>
            <a:endParaRPr lang="en-US" altLang="zh-CN" sz="1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贸易理论的问题：只谈供给和分配，不谈需求！</a:t>
            </a:r>
            <a:endParaRPr lang="en-US" altLang="zh-CN" sz="1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3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价格变化表征需求。</a:t>
            </a:r>
            <a:endParaRPr lang="en-US" altLang="zh-CN" sz="1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3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要素密集度逆转问题</a:t>
            </a:r>
            <a:endParaRPr lang="en-US" altLang="zh-CN" sz="1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142852"/>
            <a:ext cx="8285189" cy="613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国家间的劳动力流动：移民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33400" y="1066800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长期移民效应：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HO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33400" y="1752600"/>
            <a:ext cx="7705725" cy="38933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母国劳动增加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新均衡点在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B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点；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由于资本劳动比不变，边际资本和边际劳动产出也维持不变，从而工资和租金维持不变；</a:t>
            </a:r>
            <a:endParaRPr lang="en-US" altLang="zh-CN" sz="1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对产量的影响：鞋业雇佣了更多的劳动和资本，产量会扩张，而计算机产出会缩减；</a:t>
            </a:r>
            <a:endParaRPr lang="en-US" altLang="zh-CN" sz="1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计算机相对价格不变，曲线平行；</a:t>
            </a:r>
            <a:endParaRPr lang="en-US" altLang="zh-CN" sz="1800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34" y="214290"/>
            <a:ext cx="8356627" cy="5696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前言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0" y="1357313"/>
            <a:ext cx="9144000" cy="3083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特定要素模型是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一个短期模型，资本和土地不能在产业间流动；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HO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模型则是一个长期模型，所有要素均可流动；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利用这两个模型分析移民</a:t>
            </a:r>
            <a:r>
              <a:rPr lang="en-US" altLang="zh-CN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劳动力</a:t>
            </a:r>
            <a:r>
              <a:rPr lang="en-US" altLang="zh-CN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和外商直接投资</a:t>
            </a:r>
            <a:r>
              <a:rPr lang="en-US" altLang="zh-CN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(</a:t>
            </a:r>
            <a:r>
              <a:rPr lang="zh-CN" altLang="en-US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资本</a:t>
            </a:r>
            <a:r>
              <a:rPr lang="en-US" altLang="zh-CN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)</a:t>
            </a:r>
            <a:r>
              <a:rPr lang="zh-CN" altLang="en-US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对要素价格及参与国所得的影响</a:t>
            </a:r>
            <a:r>
              <a:rPr lang="zh-CN" altLang="en-US" sz="2400" b="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； </a:t>
            </a:r>
            <a:endParaRPr lang="en-US" altLang="zh-CN" sz="2400" b="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如何进行</a:t>
            </a:r>
            <a:r>
              <a:rPr lang="zh-CN" altLang="en-US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实践检验？对雷布钦斯基定理的检验</a:t>
            </a:r>
            <a:r>
              <a:rPr lang="zh-CN" altLang="en-US" sz="2400" b="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；</a:t>
            </a:r>
            <a:endParaRPr lang="en-US" altLang="zh-CN" sz="2400" b="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国家间的劳动力流动：移民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71472" y="857232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长期移民效应：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HO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33400" y="1428736"/>
            <a:ext cx="8182004" cy="3994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雷布钦斯基定理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在两种产品和两种要素的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HO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模型中，一个经济体的某种要素数量增加会增加密集使用该要素的产业产量，减少另一个产业的产量；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同样适用于资本流入；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要素价格不变，有时称为要素价格不敏感；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***迈阿密的案例分析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1800" dirty="0">
                <a:solidFill>
                  <a:schemeClr val="accent2">
                    <a:lumMod val="75000"/>
                  </a:schemeClr>
                </a:solidFill>
              </a:rPr>
              <a:t>***对照城市的找寻</a:t>
            </a:r>
            <a:endParaRPr lang="en-US" altLang="zh-CN" sz="1800" dirty="0">
              <a:solidFill>
                <a:schemeClr val="accent2">
                  <a:lumMod val="75000"/>
                </a:schemeClr>
              </a:solidFill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endParaRPr lang="en-US" altLang="zh-CN" sz="1800" dirty="0">
              <a:solidFill>
                <a:srgbClr val="FF0000"/>
              </a:solidFill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1472" y="142852"/>
            <a:ext cx="8142313" cy="6512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="" xmlns:a16="http://schemas.microsoft.com/office/drawing/2014/main" id="{448E28A7-2900-499C-9A37-BF707F833715}"/>
              </a:ext>
            </a:extLst>
          </p:cNvPr>
          <p:cNvSpPr/>
          <p:nvPr/>
        </p:nvSpPr>
        <p:spPr bwMode="auto">
          <a:xfrm>
            <a:off x="3786182" y="1000108"/>
            <a:ext cx="609600" cy="914400"/>
          </a:xfrm>
          <a:prstGeom prst="ellipse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2389D5F2-11B3-47CE-BA90-0FED9D464F6F}"/>
              </a:ext>
            </a:extLst>
          </p:cNvPr>
          <p:cNvSpPr/>
          <p:nvPr/>
        </p:nvSpPr>
        <p:spPr bwMode="auto">
          <a:xfrm>
            <a:off x="3571868" y="3286124"/>
            <a:ext cx="609600" cy="914400"/>
          </a:xfrm>
          <a:prstGeom prst="ellipse">
            <a:avLst/>
          </a:prstGeom>
          <a:noFill/>
          <a:ln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4463" y="144462"/>
            <a:ext cx="8642379" cy="6570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26" name="Ink 2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618038" y="1012825"/>
              <a:ext cx="754062" cy="815975"/>
            </p14:xfrm>
          </p:contentPart>
        </mc:Choice>
        <mc:Fallback xmlns="">
          <p:pic>
            <p:nvPicPr>
              <p:cNvPr id="1026" name="Ink 2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11556" y="1006346"/>
                <a:ext cx="767026" cy="828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27" name="Ink 3"/>
              <p14:cNvContentPartPr>
                <a14:cpLocks xmlns:a14="http://schemas.microsoft.com/office/drawing/2010/main" noRot="1" noChangeAspect="1" noEditPoints="1" noChangeArrowheads="1" noChangeShapeType="1"/>
              </p14:cNvContentPartPr>
              <p14:nvPr/>
            </p14:nvContentPartPr>
            <p14:xfrm>
              <a:off x="4319588" y="3268663"/>
              <a:ext cx="619125" cy="877887"/>
            </p14:xfrm>
          </p:contentPart>
        </mc:Choice>
        <mc:Fallback xmlns="">
          <p:pic>
            <p:nvPicPr>
              <p:cNvPr id="1027" name="Ink 3"/>
              <p:cNvPicPr>
                <a:picLocks noRot="1" noChangeAspect="1" noEditPoint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13109" y="3262184"/>
                <a:ext cx="632083" cy="890845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国家间的劳动力流动：移民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33400" y="1447800"/>
            <a:ext cx="7705725" cy="356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与对照城市相比，移民流入使得迈阿密的服装业衰退的更慢，而高技能行业明显增长较慢；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marL="457200"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en-US" altLang="zh-CN" sz="2400" dirty="0">
                <a:solidFill>
                  <a:srgbClr val="FF0000"/>
                </a:solidFill>
              </a:rPr>
              <a:t>Homework:</a:t>
            </a:r>
            <a:r>
              <a:rPr lang="zh-CN" altLang="en-US" sz="2400" dirty="0">
                <a:solidFill>
                  <a:srgbClr val="FF0000"/>
                </a:solidFill>
              </a:rPr>
              <a:t>中国是否适用雷布钦斯基定理？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在假定实际资本报酬不变的情况下，移民流入降低了美国最高和最低受教育程度工人的工资，但是</a:t>
            </a:r>
            <a:r>
              <a:rPr lang="zh-CN" altLang="en-US" sz="2400" dirty="0">
                <a:solidFill>
                  <a:srgbClr val="FF0000"/>
                </a:solidFill>
              </a:rPr>
              <a:t>导致其他受教育程度的工人工资上升</a:t>
            </a:r>
            <a:r>
              <a:rPr lang="zh-CN" altLang="en-US" sz="2400" dirty="0"/>
              <a:t>！</a:t>
            </a:r>
            <a:endParaRPr lang="en-US" altLang="zh-CN" sz="2400" dirty="0"/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14290"/>
            <a:ext cx="7927999" cy="62246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57224" y="2786058"/>
            <a:ext cx="7715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36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国家间的资本流动：对外直接投资</a:t>
            </a:r>
            <a:endParaRPr lang="zh-CN" altLang="en-US" sz="3600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57158" y="21429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国家间的资本流动：对外直接投资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33400" y="1066800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短期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FDI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：特定要素模型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33400" y="1643050"/>
            <a:ext cx="8182004" cy="325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FDI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对工资及产量的影响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资本的流入，会增加制造业工人的边际劳动产出，进而提高制造业工人工资；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由于劳动是流动要素，这会导致农业部门的劳动力下降；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此消彼长，制造业的产出会增加，农业部门产出会下降，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PPF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界线向制造业倾斜；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35716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85720" y="500042"/>
            <a:ext cx="8715349" cy="5784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国家间的资本流动：对外直接投资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33400" y="1066800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短期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FDI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：特定要素模型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33400" y="1752600"/>
            <a:ext cx="7705725" cy="4382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FDI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对租金的影响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地租：农业劳动人数的下降，导致土地边际产出下降，租金减少；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资本租金：两种效应</a:t>
            </a:r>
            <a:r>
              <a:rPr lang="en-US" altLang="zh-CN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总效应是下降的；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资本的流入导致资本的边际产出下降，资本租金减少；</a:t>
            </a:r>
            <a:endParaRPr lang="en-US" altLang="zh-CN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劳动的流入使得资本的边际产出增加，资本租金提高；</a:t>
            </a:r>
            <a:endParaRPr lang="en-US" altLang="zh-CN" sz="1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另辟蹊径：假定</a:t>
            </a:r>
            <a:r>
              <a:rPr lang="en-US" altLang="zh-CN" sz="1600" dirty="0">
                <a:solidFill>
                  <a:srgbClr val="FF0000"/>
                </a:solidFill>
              </a:rPr>
              <a:t>W</a:t>
            </a:r>
            <a:r>
              <a:rPr lang="zh-CN" altLang="en-US" sz="1600" dirty="0">
                <a:solidFill>
                  <a:srgbClr val="FF0000"/>
                </a:solidFill>
              </a:rPr>
              <a:t>不变，新的均衡点在</a:t>
            </a:r>
            <a:r>
              <a:rPr lang="en-US" altLang="zh-CN" sz="1600" dirty="0">
                <a:solidFill>
                  <a:srgbClr val="FF0000"/>
                </a:solidFill>
              </a:rPr>
              <a:t>C</a:t>
            </a:r>
            <a:r>
              <a:rPr lang="zh-CN" altLang="en-US" sz="1600" dirty="0">
                <a:solidFill>
                  <a:srgbClr val="FF0000"/>
                </a:solidFill>
              </a:rPr>
              <a:t>点，此时，上述两种效应刚好相互抵消，即，资本劳动比率保持不变；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600" dirty="0">
                <a:solidFill>
                  <a:srgbClr val="FF0000"/>
                </a:solidFill>
              </a:rPr>
              <a:t>但实际均衡点是</a:t>
            </a:r>
            <a:r>
              <a:rPr lang="en-US" altLang="zh-CN" sz="1600" dirty="0">
                <a:solidFill>
                  <a:srgbClr val="FF0000"/>
                </a:solidFill>
              </a:rPr>
              <a:t>B</a:t>
            </a:r>
            <a:r>
              <a:rPr lang="zh-CN" altLang="en-US" sz="1600" dirty="0">
                <a:solidFill>
                  <a:srgbClr val="FF0000"/>
                </a:solidFill>
              </a:rPr>
              <a:t>点。与二者效应相等的点</a:t>
            </a:r>
            <a:r>
              <a:rPr lang="en-US" altLang="zh-CN" sz="1600" dirty="0">
                <a:solidFill>
                  <a:srgbClr val="FF0000"/>
                </a:solidFill>
              </a:rPr>
              <a:t>(C</a:t>
            </a:r>
            <a:r>
              <a:rPr lang="zh-CN" altLang="en-US" sz="1600" dirty="0">
                <a:solidFill>
                  <a:srgbClr val="FF0000"/>
                </a:solidFill>
              </a:rPr>
              <a:t>点</a:t>
            </a:r>
            <a:r>
              <a:rPr lang="en-US" altLang="zh-CN" sz="1600" dirty="0">
                <a:solidFill>
                  <a:srgbClr val="FF0000"/>
                </a:solidFill>
              </a:rPr>
              <a:t>)</a:t>
            </a:r>
            <a:r>
              <a:rPr lang="zh-CN" altLang="en-US" sz="1600" dirty="0">
                <a:solidFill>
                  <a:srgbClr val="FF0000"/>
                </a:solidFill>
              </a:rPr>
              <a:t>相比，工资会更高，雇佣的劳动会更少，由此资本劳动比会更大，资本的边际产出会更低，最终资本租金是下降的。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071546"/>
            <a:ext cx="7493002" cy="5536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57158" y="285728"/>
            <a:ext cx="8358246" cy="650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国家间的劳动力流动：移民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66738" y="828675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短期移民效应：特定要素模型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66738" y="1357313"/>
            <a:ext cx="7705725" cy="297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工资的决定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劳动总量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b="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特定要素模型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假定劳动力可以在制造业和农业之间自由流动，资本和土地不能在产业间流动；</a:t>
            </a:r>
            <a:endParaRPr lang="en-US" sz="2400" b="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447800" y="2743200"/>
            <a:ext cx="1447800" cy="343546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2.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国家间的资本流动：对外直接投资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33400" y="1066800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长期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FDI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：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HO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285720" y="1752600"/>
            <a:ext cx="8572560" cy="2068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FDI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对产量和要素价格的影响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资本流入会增加资本密集型产品的产量增加，减少劳动密集型的产品产量；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要素价格保持不变；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1800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***新加坡的案例及东亚增长奇迹的解释</a:t>
            </a:r>
            <a:r>
              <a:rPr lang="zh-CN" altLang="en-US" sz="1800" dirty="0">
                <a:latin typeface="宋体" pitchFamily="2" charset="-122"/>
                <a:ea typeface="宋体" pitchFamily="2" charset="-122"/>
              </a:rPr>
              <a:t>；</a:t>
            </a:r>
            <a:endParaRPr lang="en-US" altLang="zh-CN" sz="18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4282" y="1000108"/>
            <a:ext cx="8610364" cy="564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214290"/>
            <a:ext cx="7929618" cy="3643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4348" y="4000504"/>
            <a:ext cx="7786742" cy="1143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3.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劳动和资本流动所得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33400" y="1066800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移民所得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33400" y="1752600"/>
            <a:ext cx="7705725" cy="301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世界劳动力市场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母国和外国工资的差异，导致移民；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世界市场的均衡工资</a:t>
            </a:r>
            <a:r>
              <a:rPr lang="en-US" altLang="zh-CN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充分移民条件下的均衡；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均衡状态下的所有者剩余；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所有者剩余在母国和外国之间的分配；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***三角形面积；上三角、下三角；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428604"/>
            <a:ext cx="8145037" cy="57134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786" y="928669"/>
            <a:ext cx="7715304" cy="4976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TextBox 2"/>
          <p:cNvSpPr txBox="1"/>
          <p:nvPr/>
        </p:nvSpPr>
        <p:spPr>
          <a:xfrm>
            <a:off x="571472" y="428604"/>
            <a:ext cx="7643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外国所得：我们把离开的移民所获得的工资计入外国的收入中。</a:t>
            </a:r>
            <a:endParaRPr lang="zh-CN" altLang="en-US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62" y="214290"/>
            <a:ext cx="7142181" cy="6403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3.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劳动和资本流动所得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33400" y="1066800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对外直接投资所得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33400" y="1752600"/>
            <a:ext cx="7705725" cy="3010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世界资本市场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母国和外国资本租金差异，导致资本流动；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世界市场的均衡租金</a:t>
            </a:r>
            <a:r>
              <a:rPr lang="en-US" altLang="zh-CN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——</a:t>
            </a: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资本完全自由流动条件下的均衡；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均衡状态下的所有者剩余；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所有者剩余在母国和外国之间的分配；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***三角形面积；上三角、下三角；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28596" y="285728"/>
            <a:ext cx="8285189" cy="6182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7158" y="785794"/>
            <a:ext cx="82153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雷布钦斯基定理</a:t>
            </a:r>
            <a:r>
              <a:rPr lang="en-US" altLang="zh-CN" sz="24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:</a:t>
            </a:r>
            <a:r>
              <a:rPr lang="zh-CN" altLang="en-US" sz="24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是指在商品相对价格不变的前提下，某一要素的增加会导致密集使用该要素部门的生产增加，而另一部门的生产则下降。</a:t>
            </a:r>
            <a:r>
              <a:rPr lang="en-US" altLang="zh-CN" sz="24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H-O</a:t>
            </a:r>
            <a:r>
              <a:rPr lang="zh-CN" altLang="en-US" sz="24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模型建立在一国拥有的要素总量固定不变的基础上。</a:t>
            </a:r>
            <a:endParaRPr lang="zh-CN" alt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7158" y="2357430"/>
            <a:ext cx="850112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雷布钦斯基定理</a:t>
            </a:r>
            <a:r>
              <a:rPr lang="zh-CN" altLang="en-US" sz="24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属于国际贸易理论范畴，国际贸易理论经历了从古典贸易理论、新古典贸易理论、现代贸易理论和新贸易理论的发展过程。按照市场结构划分前三种可以归纳为一类，它们的理论基础都建立在完全竞争市场基础上。古典贸易理论包括斯密的绝对优势理论、李嘉图的相对优势理论，新古典贸易理论包括一般均衡理论、相互需求理论和对偶理论，这些理论都建立在完全竞争的假设下。现代贸易理论则以要素禀赋论为代表，该理论体系阐述国际贸易产生的原因在于产品的价格差异，价格差异源自于成本差异，成本差异产生于生产要素的丰裕度。主要理论包括要素禀赋论、要素价格均等化原理、萨缪尔森</a:t>
            </a:r>
            <a:r>
              <a:rPr lang="en-US" altLang="zh-CN" sz="24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—</a:t>
            </a:r>
            <a:r>
              <a:rPr lang="zh-CN" altLang="en-US" sz="24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斯托尔帕定理和</a:t>
            </a:r>
            <a:r>
              <a:rPr lang="zh-CN" altLang="en-US" sz="2400" dirty="0">
                <a:solidFill>
                  <a:srgbClr val="FF0000"/>
                </a:solidFill>
              </a:rPr>
              <a:t>雷布钦斯基定理</a:t>
            </a:r>
            <a:r>
              <a:rPr lang="zh-CN" altLang="en-US" sz="24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等。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7158" y="214290"/>
            <a:ext cx="20002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u="sng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补充资料：</a:t>
            </a:r>
            <a:endParaRPr lang="zh-CN" altLang="en-US" sz="2800" b="1" u="sng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2"/>
          <p:cNvSpPr txBox="1">
            <a:spLocks noChangeArrowheads="1"/>
          </p:cNvSpPr>
          <p:nvPr/>
        </p:nvSpPr>
        <p:spPr bwMode="auto">
          <a:xfrm>
            <a:off x="5562600" y="6248400"/>
            <a:ext cx="198644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/>
              <a:t>Figure 5.1  </a:t>
            </a:r>
            <a:r>
              <a:rPr lang="en-US" altLang="zh-CN" dirty="0"/>
              <a:t>Home Labor Market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lang="en-US" altLang="zh-CN" sz="800" dirty="0"/>
          </a:p>
        </p:txBody>
      </p:sp>
      <p:pic>
        <p:nvPicPr>
          <p:cNvPr id="3075" name="Picture 4" descr="Feenstra2e_fig_05_01.tif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85728"/>
            <a:ext cx="7024708" cy="47049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5720" y="4714884"/>
            <a:ext cx="8643998" cy="1857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2" descr="https://bkimg.cdn.bcebos.com/pic/e850352ac65c1038d9cb2ccfb2119313b07e8902?x-bce-process=image/watermark,image_d2F0ZXIvYmFpa2U2MA==,g_7,xp_5,yp_5/format,f_au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00" name="AutoShape 4" descr="https://bkimg.cdn.bcebos.com/pic/e850352ac65c1038d9cb2ccfb2119313b07e8902?x-bce-process=image/watermark,image_d2F0ZXIvYmFpa2U2MA==,g_7,xp_5,yp_5/format,f_aut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 descr="e850352ac65c1038d9cb2ccfb2119313b07e89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0298" y="4857760"/>
            <a:ext cx="3810000" cy="14605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95310" y="2224078"/>
            <a:ext cx="62865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109" name="Rectangle 13"/>
          <p:cNvSpPr>
            <a:spLocks noChangeArrowheads="1"/>
          </p:cNvSpPr>
          <p:nvPr/>
        </p:nvSpPr>
        <p:spPr bwMode="auto">
          <a:xfrm>
            <a:off x="214282" y="357166"/>
            <a:ext cx="8786874" cy="385486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114264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1750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假设：资本供给增加了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ΔK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。在商品相对价格保持不变的前提下，为了使新增加的资本（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ΔK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）能全部被利用，以保证充分就业，则需资本密集型部门（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X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）来吸收新增的资本，但要保证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X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部门将新增的资本全部吸收，还需要一定的劳动来与其搭配，所以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Y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部门不得不缩小生产规模，以便释放出一定的劳动（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Δ</a:t>
            </a:r>
            <a:r>
              <a:rPr kumimoji="0" lang="zh-CN" altLang="zh-CN" sz="24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l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y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）。但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Y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部门在释放出劳动的同时，还会释放出一定的资本（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Δ</a:t>
            </a:r>
            <a:r>
              <a:rPr kumimoji="0" lang="zh-CN" altLang="zh-CN" sz="2400" b="0" i="1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k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y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），这部分资本也需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X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部门来吸收，最后达到如右图状态。</a:t>
            </a:r>
          </a:p>
          <a:p>
            <a:pPr marL="0" marR="0" lvl="0" indent="3175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结果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X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部门的生产扩大，而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Y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部门的生产则下降。如果是劳动总量增加，资本总量不变，则同样的道理，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Y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部门的生产将扩大，</a:t>
            </a:r>
            <a:r>
              <a:rPr kumimoji="0" lang="zh-CN" alt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X</a:t>
            </a:r>
            <a:r>
              <a:rPr kumimoji="0" lang="zh-CN" sz="2400" b="0" i="0" u="none" strike="noStrike" cap="none" normalizeH="0" baseline="0" dirty="0" smtClean="0">
                <a:ln>
                  <a:noFill/>
                </a:ln>
                <a:solidFill>
                  <a:srgbClr val="0070C0"/>
                </a:solidFill>
                <a:effectLst/>
                <a:latin typeface="宋体" pitchFamily="2" charset="-122"/>
                <a:ea typeface="宋体" pitchFamily="2" charset="-122"/>
              </a:rPr>
              <a:t>部门的生产将下降。</a:t>
            </a:r>
          </a:p>
        </p:txBody>
      </p:sp>
      <p:sp>
        <p:nvSpPr>
          <p:cNvPr id="4110" name="AutoShape 14" descr="罗伯津斯基定理公式">
            <a:hlinkClick r:id="rId3" tooltip="罗伯津斯基定理公式"/>
          </p:cNvPr>
          <p:cNvSpPr>
            <a:spLocks noChangeAspect="1" noChangeArrowheads="1"/>
          </p:cNvSpPr>
          <p:nvPr/>
        </p:nvSpPr>
        <p:spPr bwMode="auto">
          <a:xfrm>
            <a:off x="444500" y="-254000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57158" y="4286256"/>
            <a:ext cx="3297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136EC2"/>
                </a:solidFill>
                <a:latin typeface="Arial" pitchFamily="34" charset="0"/>
                <a:ea typeface="Helvetica Neue"/>
                <a:hlinkClick r:id="rId3" tooltip="罗伯津斯基定理公式"/>
              </a:rPr>
              <a:t> </a:t>
            </a:r>
            <a:r>
              <a:rPr lang="zh-CN" altLang="en-US" sz="24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罗伯津斯基定理公式：</a:t>
            </a:r>
            <a:endParaRPr lang="zh-CN" altLang="en-US" sz="2000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要点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33400" y="1371600"/>
            <a:ext cx="8110566" cy="39426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移民和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FDI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的短期效应；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移民：工资降低，资本和土地租金提高，产量同时增加；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en-US" altLang="zh-CN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FDI</a:t>
            </a: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：工资提高，资本和土地租金下降，制造业产量增加，农业下降；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长期效应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18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要素价格不变；使用该密集要素的产品产量上升，其他产品产量下降；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雷布钦斯基定理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所得的国际分配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655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国家间的劳动力流动：移民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66738" y="828675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短期移民效应：特定要素模型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66738" y="1357313"/>
            <a:ext cx="7705725" cy="2529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母国的均衡工资位于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A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点，对应的均衡工资为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W;</a:t>
            </a:r>
          </a:p>
          <a:p>
            <a:pPr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类似的情形适用于外国，均衡工资为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W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*；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假设</a:t>
            </a:r>
            <a:r>
              <a:rPr lang="en-US" altLang="zh-CN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W*&lt;W</a:t>
            </a: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，这样外国的移民会由于工资差异流向母国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3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577262" cy="820738"/>
          </a:xfrm>
        </p:spPr>
        <p:txBody>
          <a:bodyPr/>
          <a:lstStyle/>
          <a:p>
            <a:r>
              <a:rPr 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1.</a:t>
            </a:r>
            <a:r>
              <a:rPr lang="zh-CN" altLang="en-US" sz="36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国家间的劳动力流动：移民</a:t>
            </a:r>
            <a:endParaRPr lang="en-US" sz="36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566738" y="828675"/>
            <a:ext cx="7351712" cy="4619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短期移民效应：特定要素模型</a:t>
            </a:r>
            <a:endParaRPr lang="en-US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566738" y="1357313"/>
            <a:ext cx="7705725" cy="461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u"/>
            </a:pPr>
            <a:r>
              <a:rPr lang="zh-CN" altLang="en-US" sz="24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移民对母国工资的影响</a:t>
            </a:r>
            <a:endParaRPr lang="en-US" altLang="zh-CN" sz="24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母国的工人数量增加了△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L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，导致横轴的长度向右拉长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;</a:t>
            </a:r>
          </a:p>
          <a:p>
            <a:pPr lvl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由于原点向右移动，使得农业的边际产出曲线也随之右移，移动的幅度同样为△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L 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；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1800" b="1" dirty="0" smtClean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***</a:t>
            </a:r>
            <a:r>
              <a:rPr lang="zh-CN" altLang="en-US" sz="1800" b="1" dirty="0">
                <a:solidFill>
                  <a:srgbClr val="FF0000"/>
                </a:solidFill>
                <a:latin typeface="宋体" pitchFamily="2" charset="-122"/>
                <a:ea typeface="宋体" pitchFamily="2" charset="-122"/>
              </a:rPr>
              <a:t>如果将劳动加到图形左边，则制造业的原点和边际产出曲线会向左移动，结果一样</a:t>
            </a:r>
            <a:endParaRPr lang="en-US" altLang="zh-CN" sz="1800" b="1" dirty="0">
              <a:solidFill>
                <a:srgbClr val="FF0000"/>
              </a:solidFill>
              <a:latin typeface="宋体" pitchFamily="2" charset="-122"/>
              <a:ea typeface="宋体" pitchFamily="2" charset="-122"/>
            </a:endParaRPr>
          </a:p>
          <a:p>
            <a:pPr lvl="1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新的母国均衡工资在</a:t>
            </a:r>
            <a:r>
              <a:rPr lang="en-US" altLang="zh-CN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B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点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新增</a:t>
            </a:r>
            <a:r>
              <a:rPr lang="zh-CN" altLang="en-US" sz="20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工人由两</a:t>
            </a: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个产业分摊；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  <a:p>
            <a:pPr lvl="2">
              <a:lnSpc>
                <a:spcPct val="150000"/>
              </a:lnSpc>
              <a:spcBef>
                <a:spcPct val="20000"/>
              </a:spcBef>
              <a:buFont typeface="Wingdings" pitchFamily="2" charset="2"/>
              <a:buChar char="u"/>
            </a:pPr>
            <a:r>
              <a:rPr lang="zh-CN" altLang="en-US" sz="2000" dirty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由于资本和土地不变，工人增加会导致边际劳动产出下降</a:t>
            </a:r>
            <a:endParaRPr lang="en-US" altLang="zh-CN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813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4813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4" grpId="0" autoUpdateAnimBg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596" y="142852"/>
            <a:ext cx="8356627" cy="6456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4348" y="642918"/>
            <a:ext cx="75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移民到新世界：在</a:t>
            </a:r>
            <a:r>
              <a:rPr lang="en-US" altLang="zh-CN" sz="20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1870-1913</a:t>
            </a:r>
            <a:r>
              <a:rPr lang="zh-CN" altLang="en-US" sz="20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年间，大约有</a:t>
            </a:r>
            <a:r>
              <a:rPr lang="en-US" altLang="zh-CN" sz="20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3000</a:t>
            </a:r>
            <a:r>
              <a:rPr lang="zh-CN" altLang="en-US" sz="20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万欧洲人离开位于“旧世界”的家园迁徙到北美、南美及澳大利亚的“新世界”。</a:t>
            </a:r>
            <a:endParaRPr lang="zh-CN" altLang="en-US" sz="20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00100" y="1857364"/>
            <a:ext cx="6858048" cy="4568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71538" y="214290"/>
            <a:ext cx="6143668" cy="414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00034" y="4357694"/>
            <a:ext cx="8001056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596" y="4357694"/>
            <a:ext cx="2505070" cy="214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142844" y="6000768"/>
            <a:ext cx="9001156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</a:pPr>
            <a:r>
              <a:rPr lang="zh-CN" altLang="en-US" sz="1800" dirty="0" smtClean="0">
                <a:solidFill>
                  <a:srgbClr val="0070C0"/>
                </a:solidFill>
                <a:latin typeface="宋体" pitchFamily="2" charset="-122"/>
                <a:ea typeface="宋体" pitchFamily="2" charset="-122"/>
              </a:rPr>
              <a:t>合法移民冲击受教育程度最高的美国工人；非法移民冲击受教育程度最低的工人；</a:t>
            </a:r>
            <a:endParaRPr lang="en-US" altLang="zh-CN" sz="1800" dirty="0">
              <a:solidFill>
                <a:srgbClr val="0070C0"/>
              </a:solidFill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"/>
        <a:ea typeface=""/>
        <a:cs typeface=""/>
      </a:majorFont>
      <a:minorFont>
        <a:latin typeface="Time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PM4_061:Applications (Mac OS 9):Microsoft Office 98:Templates:Blank Presentation</Template>
  <TotalTime>2189</TotalTime>
  <Words>1883</Words>
  <Application>Microsoft Office PowerPoint</Application>
  <PresentationFormat>全屏显示(4:3)</PresentationFormat>
  <Paragraphs>169</Paragraphs>
  <Slides>41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Helvetica Neue</vt:lpstr>
      <vt:lpstr>ＭＳ Ｐゴシック</vt:lpstr>
      <vt:lpstr>宋体</vt:lpstr>
      <vt:lpstr>Arial</vt:lpstr>
      <vt:lpstr>Times</vt:lpstr>
      <vt:lpstr>Wingdings</vt:lpstr>
      <vt:lpstr>Blank Presentation</vt:lpstr>
      <vt:lpstr>PowerPoint 演示文稿</vt:lpstr>
      <vt:lpstr>前言</vt:lpstr>
      <vt:lpstr>1.国家间的劳动力流动：移民</vt:lpstr>
      <vt:lpstr>PowerPoint 演示文稿</vt:lpstr>
      <vt:lpstr>1.国家间的劳动力流动：移民</vt:lpstr>
      <vt:lpstr>1.国家间的劳动力流动：移民</vt:lpstr>
      <vt:lpstr>PowerPoint 演示文稿</vt:lpstr>
      <vt:lpstr>PowerPoint 演示文稿</vt:lpstr>
      <vt:lpstr>PowerPoint 演示文稿</vt:lpstr>
      <vt:lpstr>1.国家间的劳动力流动：移民</vt:lpstr>
      <vt:lpstr>PowerPoint 演示文稿</vt:lpstr>
      <vt:lpstr>1.国家间的劳动力流动：移民</vt:lpstr>
      <vt:lpstr>PowerPoint 演示文稿</vt:lpstr>
      <vt:lpstr>1.国家间的劳动力流动：移民</vt:lpstr>
      <vt:lpstr>PowerPoint 演示文稿</vt:lpstr>
      <vt:lpstr>1.国家间的劳动力流动：移民</vt:lpstr>
      <vt:lpstr>PowerPoint 演示文稿</vt:lpstr>
      <vt:lpstr>1.国家间的劳动力流动：移民</vt:lpstr>
      <vt:lpstr>PowerPoint 演示文稿</vt:lpstr>
      <vt:lpstr>1.国家间的劳动力流动：移民</vt:lpstr>
      <vt:lpstr>PowerPoint 演示文稿</vt:lpstr>
      <vt:lpstr>PowerPoint 演示文稿</vt:lpstr>
      <vt:lpstr>1.国家间的劳动力流动：移民</vt:lpstr>
      <vt:lpstr>PowerPoint 演示文稿</vt:lpstr>
      <vt:lpstr>PowerPoint 演示文稿</vt:lpstr>
      <vt:lpstr>2.国家间的资本流动：对外直接投资</vt:lpstr>
      <vt:lpstr>PowerPoint 演示文稿</vt:lpstr>
      <vt:lpstr>2.国家间的资本流动：对外直接投资</vt:lpstr>
      <vt:lpstr>PowerPoint 演示文稿</vt:lpstr>
      <vt:lpstr>2.国家间的资本流动：对外直接投资</vt:lpstr>
      <vt:lpstr>PowerPoint 演示文稿</vt:lpstr>
      <vt:lpstr>PowerPoint 演示文稿</vt:lpstr>
      <vt:lpstr>3.劳动和资本流动所得</vt:lpstr>
      <vt:lpstr>PowerPoint 演示文稿</vt:lpstr>
      <vt:lpstr>PowerPoint 演示文稿</vt:lpstr>
      <vt:lpstr>PowerPoint 演示文稿</vt:lpstr>
      <vt:lpstr>3.劳动和资本流动所得</vt:lpstr>
      <vt:lpstr>PowerPoint 演示文稿</vt:lpstr>
      <vt:lpstr>PowerPoint 演示文稿</vt:lpstr>
      <vt:lpstr>PowerPoint 演示文稿</vt:lpstr>
      <vt:lpstr>要点</vt:lpstr>
    </vt:vector>
  </TitlesOfParts>
  <Company>TSI Graphics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Glenn Braun</dc:creator>
  <cp:lastModifiedBy>sifu</cp:lastModifiedBy>
  <cp:revision>161</cp:revision>
  <dcterms:created xsi:type="dcterms:W3CDTF">2010-10-11T22:14:45Z</dcterms:created>
  <dcterms:modified xsi:type="dcterms:W3CDTF">2023-10-17T11:27:08Z</dcterms:modified>
</cp:coreProperties>
</file>